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64" r:id="rId4"/>
    <p:sldId id="281" r:id="rId5"/>
    <p:sldId id="275" r:id="rId6"/>
    <p:sldId id="283" r:id="rId7"/>
    <p:sldId id="265" r:id="rId8"/>
    <p:sldId id="284" r:id="rId9"/>
    <p:sldId id="277" r:id="rId10"/>
    <p:sldId id="28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67" autoAdjust="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2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C5718-A7A8-43D5-9439-630B7406EAA1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D24B7-81EE-49F1-8884-99BEC0835A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Falola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Toyin</a:t>
            </a:r>
            <a:r>
              <a:rPr lang="en-US" baseline="0" dirty="0" smtClean="0"/>
              <a:t>. 2001. “Religion and Worldview”  from</a:t>
            </a:r>
            <a:r>
              <a:rPr lang="en-US" dirty="0" smtClean="0"/>
              <a:t> </a:t>
            </a:r>
            <a:r>
              <a:rPr lang="en-US" i="1" dirty="0" smtClean="0"/>
              <a:t>Culture and Customs of Nigeria</a:t>
            </a:r>
            <a:r>
              <a:rPr lang="en-US" dirty="0" smtClean="0"/>
              <a:t>, Ch. 2</a:t>
            </a:r>
            <a:r>
              <a:rPr lang="en-US" baseline="0" dirty="0" smtClean="0"/>
              <a:t> </a:t>
            </a:r>
            <a:r>
              <a:rPr lang="en-US" dirty="0" smtClean="0"/>
              <a:t>pp. 29-37,</a:t>
            </a:r>
            <a:r>
              <a:rPr lang="en-US" baseline="0" dirty="0" smtClean="0"/>
              <a:t> Westport, CT: Greenwood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Falola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Toyin</a:t>
            </a:r>
            <a:r>
              <a:rPr lang="en-US" baseline="0" dirty="0" smtClean="0"/>
              <a:t>. 2001. “Religion and Worldview”  from</a:t>
            </a:r>
            <a:r>
              <a:rPr lang="en-US" dirty="0" smtClean="0"/>
              <a:t> </a:t>
            </a:r>
            <a:r>
              <a:rPr lang="en-US" i="1" dirty="0" smtClean="0"/>
              <a:t>Culture and Customs of Nigeria</a:t>
            </a:r>
            <a:r>
              <a:rPr lang="en-US" dirty="0" smtClean="0"/>
              <a:t>, Ch. 2</a:t>
            </a:r>
            <a:r>
              <a:rPr lang="en-US" baseline="0" dirty="0" smtClean="0"/>
              <a:t> </a:t>
            </a:r>
            <a:r>
              <a:rPr lang="en-US" dirty="0" smtClean="0"/>
              <a:t>pp. 29-37,</a:t>
            </a:r>
            <a:r>
              <a:rPr lang="en-US" baseline="0" dirty="0" smtClean="0"/>
              <a:t> Westport, CT: Greenwood Press.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8E925-CE61-45CF-AF9E-F60CE9844A3F}" type="datetimeFigureOut">
              <a:rPr lang="en-US" smtClean="0"/>
              <a:pPr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627BC-92DE-4CCA-8030-15C78DC696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Systems of Belief</a:t>
            </a:r>
            <a:br>
              <a:rPr lang="en-US" dirty="0" smtClean="0"/>
            </a:br>
            <a:r>
              <a:rPr lang="en-US" dirty="0" smtClean="0">
                <a:solidFill>
                  <a:srgbClr val="008000"/>
                </a:solidFill>
              </a:rPr>
              <a:t>Indigenous African Religions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Content Placeholder 5" descr="Yoruba shrin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7751" r="-87751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Indigenous Religions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Shaped by </a:t>
            </a:r>
            <a:r>
              <a:rPr lang="en-US" b="1" dirty="0" smtClean="0"/>
              <a:t>ethnic and social groupings </a:t>
            </a:r>
            <a:r>
              <a:rPr lang="en-US" dirty="0" smtClean="0"/>
              <a:t>and </a:t>
            </a:r>
            <a:r>
              <a:rPr lang="en-US" b="1" dirty="0" smtClean="0"/>
              <a:t>power structures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Variations are present</a:t>
            </a:r>
            <a:r>
              <a:rPr lang="en-US" dirty="0" smtClean="0"/>
              <a:t>: can vary from place to place, maybe no single holy book, or institutional consistency, depends.</a:t>
            </a:r>
          </a:p>
          <a:p>
            <a:r>
              <a:rPr lang="en-US" b="1" dirty="0" smtClean="0"/>
              <a:t>Foundational logic </a:t>
            </a:r>
            <a:r>
              <a:rPr lang="en-US" dirty="0" smtClean="0"/>
              <a:t>to belief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Common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Supreme God</a:t>
            </a:r>
          </a:p>
          <a:p>
            <a:pPr>
              <a:buNone/>
            </a:pPr>
            <a:r>
              <a:rPr lang="en-US" dirty="0" smtClean="0"/>
              <a:t>	Origins of life, human welfare, societal harmony, certain moral principles, etc.</a:t>
            </a:r>
          </a:p>
          <a:p>
            <a:pPr>
              <a:buNone/>
            </a:pPr>
            <a:r>
              <a:rPr lang="en-US" b="1" dirty="0" smtClean="0"/>
              <a:t>Multiple spiritual beings </a:t>
            </a:r>
            <a:r>
              <a:rPr lang="en-US" dirty="0" smtClean="0"/>
              <a:t>– intermediary spirits</a:t>
            </a:r>
          </a:p>
          <a:p>
            <a:r>
              <a:rPr lang="en-US" dirty="0" smtClean="0"/>
              <a:t>Help to resolve difficulties, destroy evil or negative forces.</a:t>
            </a:r>
          </a:p>
          <a:p>
            <a:pPr>
              <a:buNone/>
            </a:pPr>
            <a:r>
              <a:rPr lang="en-US" b="1" dirty="0" smtClean="0"/>
              <a:t>Spirits of ancestors are very important </a:t>
            </a:r>
            <a:r>
              <a:rPr lang="en-US" dirty="0" smtClean="0"/>
              <a:t>(venerated)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features in traditional worldview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A Belief that: </a:t>
            </a:r>
            <a:r>
              <a:rPr lang="en-US" dirty="0" smtClean="0"/>
              <a:t>Humans can’t control nature, but they do interact with it in an act of reverence</a:t>
            </a:r>
          </a:p>
          <a:p>
            <a:endParaRPr lang="en-US" dirty="0" smtClean="0"/>
          </a:p>
          <a:p>
            <a:r>
              <a:rPr lang="en-US" dirty="0" smtClean="0"/>
              <a:t>forces in nature are addressed – Shrines are holy places outside to place offerings, that help them communicate with spirits</a:t>
            </a:r>
          </a:p>
          <a:p>
            <a:endParaRPr lang="en-US" dirty="0"/>
          </a:p>
          <a:p>
            <a:r>
              <a:rPr lang="en-US" dirty="0"/>
              <a:t>People with a traditional belief mindset strive instead to control human forces (good or bad</a:t>
            </a:r>
            <a:r>
              <a:rPr lang="en-US" dirty="0" smtClean="0"/>
              <a:t>) because….</a:t>
            </a:r>
          </a:p>
          <a:p>
            <a:r>
              <a:rPr lang="en-US" b="1" dirty="0"/>
              <a:t>A Belief that: </a:t>
            </a:r>
            <a:r>
              <a:rPr lang="en-US" dirty="0"/>
              <a:t>Events </a:t>
            </a:r>
            <a:r>
              <a:rPr lang="en-US" dirty="0" smtClean="0"/>
              <a:t>can happen depending on the actions of people, and not just left to chance </a:t>
            </a:r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of traditional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Specialists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		Priests, diviners, shamans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r>
              <a:rPr lang="en-US" b="1" dirty="0" smtClean="0"/>
              <a:t>Spiritual Beings:	</a:t>
            </a:r>
          </a:p>
          <a:p>
            <a:pPr>
              <a:buNone/>
            </a:pPr>
            <a:r>
              <a:rPr lang="en-US" b="1" dirty="0" smtClean="0"/>
              <a:t>	 	</a:t>
            </a:r>
            <a:r>
              <a:rPr lang="en-US" dirty="0" smtClean="0"/>
              <a:t>invested with power</a:t>
            </a:r>
          </a:p>
          <a:p>
            <a:pPr>
              <a:buNone/>
            </a:pPr>
            <a:r>
              <a:rPr lang="en-US" dirty="0" smtClean="0"/>
              <a:t>		Have attributes (qualities and personalities)</a:t>
            </a:r>
          </a:p>
          <a:p>
            <a:pPr>
              <a:buNone/>
            </a:pPr>
            <a:r>
              <a:rPr lang="en-US" dirty="0" smtClean="0"/>
              <a:t>		Can solve problems</a:t>
            </a:r>
          </a:p>
          <a:p>
            <a:pPr>
              <a:buNone/>
            </a:pPr>
            <a:r>
              <a:rPr lang="en-US" dirty="0" smtClean="0"/>
              <a:t>		“…humans must negotiate with them to have a meaningful life” (</a:t>
            </a:r>
            <a:r>
              <a:rPr lang="en-US" dirty="0" err="1" smtClean="0"/>
              <a:t>Falola</a:t>
            </a:r>
            <a:r>
              <a:rPr lang="en-US" dirty="0" smtClean="0"/>
              <a:t> 2001:31)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religious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Secret societies</a:t>
            </a:r>
          </a:p>
          <a:p>
            <a:pPr>
              <a:buNone/>
            </a:pPr>
            <a:r>
              <a:rPr lang="en-US" dirty="0" smtClean="0"/>
              <a:t>			Usually men, from specific districts or 				occupations, enforce law and order</a:t>
            </a:r>
          </a:p>
          <a:p>
            <a:r>
              <a:rPr lang="en-US" b="1" dirty="0" smtClean="0"/>
              <a:t>Witches or sorcerers</a:t>
            </a:r>
          </a:p>
          <a:p>
            <a:pPr lvl="1"/>
            <a:r>
              <a:rPr lang="en-US" dirty="0" smtClean="0"/>
              <a:t>(These people (men or women) specialize in sorcery, i.e. doing or undoing curses, witchcraft etc.)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Processes of divination/individual consults </a:t>
            </a:r>
          </a:p>
          <a:p>
            <a:r>
              <a:rPr lang="en-US" dirty="0" smtClean="0"/>
              <a:t>Rituals or ceremonies—life crisis, seasonal events, important civic matters.</a:t>
            </a:r>
          </a:p>
          <a:p>
            <a:r>
              <a:rPr lang="en-US" dirty="0" smtClean="0"/>
              <a:t>festivals (Igbo yam festival; Yoruba annual masquerades) </a:t>
            </a:r>
          </a:p>
          <a:p>
            <a:r>
              <a:rPr lang="en-US" dirty="0" smtClean="0"/>
              <a:t>celebrations </a:t>
            </a:r>
          </a:p>
          <a:p>
            <a:r>
              <a:rPr lang="en-US" dirty="0" smtClean="0"/>
              <a:t>rites of passage (initiation ceremonies moving into adulthood)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 permeates public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events in the community/ village/town or city </a:t>
            </a:r>
          </a:p>
          <a:p>
            <a:pPr>
              <a:buNone/>
            </a:pPr>
            <a:r>
              <a:rPr lang="en-US" dirty="0" smtClean="0"/>
              <a:t>“…all have religious undertones”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Many events are marked by group ceremonies such as “…the transition from one season or moment to another.”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Falola</a:t>
            </a:r>
            <a:r>
              <a:rPr lang="en-US" dirty="0" smtClean="0"/>
              <a:t> 2010:34-35)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worldview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in terms of an overall religious worldview</a:t>
            </a:r>
          </a:p>
          <a:p>
            <a:pPr>
              <a:buNone/>
            </a:pPr>
            <a:r>
              <a:rPr lang="en-US" dirty="0" smtClean="0"/>
              <a:t>African indigenous religions at their foundation tend to be more…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pluralistic: </a:t>
            </a:r>
            <a:r>
              <a:rPr lang="en-US" dirty="0" smtClean="0"/>
              <a:t>can accept more than one truth, allowance for multiplicity  </a:t>
            </a:r>
          </a:p>
          <a:p>
            <a:r>
              <a:rPr lang="en-US" b="1" dirty="0" smtClean="0"/>
              <a:t>Adaptive: </a:t>
            </a:r>
            <a:r>
              <a:rPr lang="en-US" dirty="0" smtClean="0"/>
              <a:t>respond to change, not rigid including practices and ideas  </a:t>
            </a:r>
          </a:p>
          <a:p>
            <a:r>
              <a:rPr lang="en-US" b="1" dirty="0" smtClean="0"/>
              <a:t>Accommodating: </a:t>
            </a:r>
            <a:r>
              <a:rPr lang="en-US" dirty="0" smtClean="0"/>
              <a:t>desire to respond to requests and assist others to feel welcome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of Christian Missionaries</a:t>
            </a:r>
            <a:br>
              <a:rPr lang="en-US" dirty="0" smtClean="0"/>
            </a:br>
            <a:r>
              <a:rPr lang="en-US" sz="4000" dirty="0" smtClean="0"/>
              <a:t>during the pre-colonial and colonial era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Missionaries believed that Africans had </a:t>
            </a:r>
            <a:r>
              <a:rPr lang="en-US" b="1" dirty="0" smtClean="0"/>
              <a:t>no concept of religion</a:t>
            </a:r>
            <a:r>
              <a:rPr lang="en-US" dirty="0" smtClean="0"/>
              <a:t> or </a:t>
            </a:r>
            <a:r>
              <a:rPr lang="en-US" b="1" dirty="0" smtClean="0"/>
              <a:t>a supreme being</a:t>
            </a:r>
            <a:r>
              <a:rPr lang="en-US" dirty="0" smtClean="0"/>
              <a:t>. </a:t>
            </a:r>
          </a:p>
          <a:p>
            <a:r>
              <a:rPr lang="en-US" dirty="0" smtClean="0"/>
              <a:t>Lacked knowledge of unique social logic and cultural values, practices were baffling.</a:t>
            </a:r>
          </a:p>
          <a:p>
            <a:r>
              <a:rPr lang="en-US" dirty="0" smtClean="0"/>
              <a:t>They gravely misunderstood the role of intermediary spirits and gods.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397</Words>
  <Application>Microsoft Office PowerPoint</Application>
  <PresentationFormat>On-screen Show (4:3)</PresentationFormat>
  <Paragraphs>61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 Systems of Belief Indigenous African Religions </vt:lpstr>
      <vt:lpstr>African Indigenous Religions</vt:lpstr>
      <vt:lpstr>Some Common factors</vt:lpstr>
      <vt:lpstr>Key features in traditional worldview</vt:lpstr>
      <vt:lpstr>Factors of traditional religion</vt:lpstr>
      <vt:lpstr>Other religious roles</vt:lpstr>
      <vt:lpstr>Other characteristics</vt:lpstr>
      <vt:lpstr>Religion permeates public life</vt:lpstr>
      <vt:lpstr>General worldview</vt:lpstr>
      <vt:lpstr>Approach of Christian Missionaries during the pre-colonial and colonial era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of Belief</dc:title>
  <dc:creator>cynthia</dc:creator>
  <cp:lastModifiedBy>Colleen Haas</cp:lastModifiedBy>
  <cp:revision>15</cp:revision>
  <dcterms:created xsi:type="dcterms:W3CDTF">2013-01-26T16:46:13Z</dcterms:created>
  <dcterms:modified xsi:type="dcterms:W3CDTF">2018-08-18T18:39:12Z</dcterms:modified>
</cp:coreProperties>
</file>